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0" r:id="rId18"/>
    <p:sldId id="271" r:id="rId19"/>
    <p:sldId id="272" r:id="rId20"/>
    <p:sldId id="273" r:id="rId21"/>
    <p:sldId id="274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oto Sans" panose="020B0502040504020204" pitchFamily="34" charset="0"/>
      <p:regular r:id="rId28"/>
      <p:bold r:id="rId29"/>
      <p:italic r:id="rId30"/>
      <p:boldItalic r:id="rId31"/>
    </p:embeddedFont>
    <p:embeddedFont>
      <p:font typeface="Noto Sans SemiBold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18d5f063d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a18d5f063d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18d5f063d_2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18d5f063d_2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18d5f063d_2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18d5f063d_2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18d5f063d_2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18d5f063d_2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18d5f063d_2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18d5f063d_2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18d5f063d_2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18d5f063d_2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18d5f063d_2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18d5f063d_2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45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19500cbb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19500cbb4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18d5f063d_2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18d5f063d_2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18d5f063d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By doing this research, we can see that the Brach C have the most selling figures, and we can assume that because Branch C is located in the country’s capital, and the majority of customers in Branch C are female, with their biggest spending is on food and beverages, by analyzing the data, we can refer that people are still using walmart as daily grocery shopping. </a:t>
            </a: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However, the second largest revenue from product category line is fashion accessories, which means we will may have a great potential growth on that field. </a:t>
            </a: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We can also tell that even though we have a lot of female customer in Branch C, but most of them are not our member yet, which means people are just coming and doing the purchase but without loyalty.</a:t>
            </a: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We may creating some offer to attract more customers for joining the membership.</a:t>
            </a:r>
            <a:endParaRPr sz="14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a18d5f063d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18d5f063d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a18d5f063d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18d5f063d_2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18d5f063d_2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a18d5f063d_2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a18d5f063d_2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18d5f063d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a18d5f063d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18d5f063d_3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Implemented everyday low prices as well as  implemented advanced supply chain management systems to keep costs low.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 has been closely tied to its in-store sales as well as implemented advanced supply chain management systems to keep costs low.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-"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a18d5f063d_3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18d5f063d_3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demographic understanding: understanding age groups, genders, and key factors informs precise marketing, product selection and customer engagement. </a:t>
            </a:r>
            <a:endParaRPr/>
          </a:p>
        </p:txBody>
      </p:sp>
      <p:sp>
        <p:nvSpPr>
          <p:cNvPr id="146" name="Google Shape;146;g2a18d5f063d_3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18d5f063d_3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a18d5f063d_3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19500cbb4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a19500cbb4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19500cb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19500cb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18d5f063d_2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a18d5f063d_2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707231" y="1260872"/>
            <a:ext cx="2528887" cy="196096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>
            <a:spLocks noGrp="1"/>
          </p:cNvSpPr>
          <p:nvPr>
            <p:ph type="pic" idx="3"/>
          </p:nvPr>
        </p:nvSpPr>
        <p:spPr>
          <a:xfrm>
            <a:off x="3471863" y="1260872"/>
            <a:ext cx="2528887" cy="19609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>
            <a:spLocks noGrp="1"/>
          </p:cNvSpPr>
          <p:nvPr>
            <p:ph type="pic" idx="2"/>
          </p:nvPr>
        </p:nvSpPr>
        <p:spPr>
          <a:xfrm>
            <a:off x="4204097" y="1932745"/>
            <a:ext cx="2074069" cy="284440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6"/>
          <p:cNvSpPr>
            <a:spLocks noGrp="1"/>
          </p:cNvSpPr>
          <p:nvPr>
            <p:ph type="pic" idx="3"/>
          </p:nvPr>
        </p:nvSpPr>
        <p:spPr>
          <a:xfrm>
            <a:off x="6587728" y="1932745"/>
            <a:ext cx="2074069" cy="2844403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>
            <a:spLocks noGrp="1"/>
          </p:cNvSpPr>
          <p:nvPr>
            <p:ph type="pic" idx="4"/>
          </p:nvPr>
        </p:nvSpPr>
        <p:spPr>
          <a:xfrm>
            <a:off x="6587728" y="357188"/>
            <a:ext cx="2074069" cy="143136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1" y="0"/>
            <a:ext cx="2074069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>
            <a:spLocks noGrp="1"/>
          </p:cNvSpPr>
          <p:nvPr>
            <p:ph type="pic" idx="2"/>
          </p:nvPr>
        </p:nvSpPr>
        <p:spPr>
          <a:xfrm>
            <a:off x="0" y="2571750"/>
            <a:ext cx="2657474" cy="257175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8"/>
          <p:cNvSpPr>
            <a:spLocks noGrp="1"/>
          </p:cNvSpPr>
          <p:nvPr>
            <p:ph type="pic" idx="3"/>
          </p:nvPr>
        </p:nvSpPr>
        <p:spPr>
          <a:xfrm>
            <a:off x="6485967" y="0"/>
            <a:ext cx="2657474" cy="25717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5C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4"/>
          <p:cNvGrpSpPr/>
          <p:nvPr/>
        </p:nvGrpSpPr>
        <p:grpSpPr>
          <a:xfrm>
            <a:off x="3344021" y="1198486"/>
            <a:ext cx="2455959" cy="2746529"/>
            <a:chOff x="926333" y="909663"/>
            <a:chExt cx="4509235" cy="5042732"/>
          </a:xfrm>
        </p:grpSpPr>
        <p:sp>
          <p:nvSpPr>
            <p:cNvPr id="109" name="Google Shape;109;p24"/>
            <p:cNvSpPr/>
            <p:nvPr/>
          </p:nvSpPr>
          <p:spPr>
            <a:xfrm>
              <a:off x="2832217" y="909663"/>
              <a:ext cx="695969" cy="1701014"/>
            </a:xfrm>
            <a:custGeom>
              <a:avLst/>
              <a:gdLst/>
              <a:ahLst/>
              <a:cxnLst/>
              <a:rect l="l" t="t" r="r" b="b"/>
              <a:pathLst>
                <a:path w="695969" h="1701014" extrusionOk="0">
                  <a:moveTo>
                    <a:pt x="348656" y="164"/>
                  </a:moveTo>
                  <a:cubicBezTo>
                    <a:pt x="506676" y="-3360"/>
                    <a:pt x="719560" y="89985"/>
                    <a:pt x="693842" y="278485"/>
                  </a:cubicBezTo>
                  <a:cubicBezTo>
                    <a:pt x="670696" y="502322"/>
                    <a:pt x="653837" y="726922"/>
                    <a:pt x="632501" y="950950"/>
                  </a:cubicBezTo>
                  <a:cubicBezTo>
                    <a:pt x="621738" y="1072870"/>
                    <a:pt x="611546" y="1194885"/>
                    <a:pt x="601068" y="1316900"/>
                  </a:cubicBezTo>
                  <a:cubicBezTo>
                    <a:pt x="578780" y="1428724"/>
                    <a:pt x="619166" y="1579505"/>
                    <a:pt x="512676" y="1653609"/>
                  </a:cubicBezTo>
                  <a:cubicBezTo>
                    <a:pt x="421427" y="1718665"/>
                    <a:pt x="266836" y="1716284"/>
                    <a:pt x="176634" y="1649418"/>
                  </a:cubicBezTo>
                  <a:cubicBezTo>
                    <a:pt x="74431" y="1585981"/>
                    <a:pt x="107673" y="1293373"/>
                    <a:pt x="81956" y="1170882"/>
                  </a:cubicBezTo>
                  <a:cubicBezTo>
                    <a:pt x="57572" y="902467"/>
                    <a:pt x="33093" y="634053"/>
                    <a:pt x="10804" y="365448"/>
                  </a:cubicBezTo>
                  <a:cubicBezTo>
                    <a:pt x="8328" y="336873"/>
                    <a:pt x="8042" y="308012"/>
                    <a:pt x="3089" y="279913"/>
                  </a:cubicBezTo>
                  <a:cubicBezTo>
                    <a:pt x="-28629" y="90366"/>
                    <a:pt x="190731" y="-4503"/>
                    <a:pt x="348656" y="164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2832410" y="4251619"/>
              <a:ext cx="695729" cy="1700776"/>
            </a:xfrm>
            <a:custGeom>
              <a:avLst/>
              <a:gdLst/>
              <a:ahLst/>
              <a:cxnLst/>
              <a:rect l="l" t="t" r="r" b="b"/>
              <a:pathLst>
                <a:path w="695729" h="1700776" extrusionOk="0">
                  <a:moveTo>
                    <a:pt x="343700" y="1700458"/>
                  </a:moveTo>
                  <a:cubicBezTo>
                    <a:pt x="186252" y="1703506"/>
                    <a:pt x="-23965" y="1609399"/>
                    <a:pt x="2229" y="1422137"/>
                  </a:cubicBezTo>
                  <a:cubicBezTo>
                    <a:pt x="25755" y="1199442"/>
                    <a:pt x="40710" y="975605"/>
                    <a:pt x="62427" y="752720"/>
                  </a:cubicBezTo>
                  <a:cubicBezTo>
                    <a:pt x="70999" y="656327"/>
                    <a:pt x="79572" y="560029"/>
                    <a:pt x="87954" y="463636"/>
                  </a:cubicBezTo>
                  <a:cubicBezTo>
                    <a:pt x="113766" y="341430"/>
                    <a:pt x="71666" y="127880"/>
                    <a:pt x="177679" y="50727"/>
                  </a:cubicBezTo>
                  <a:cubicBezTo>
                    <a:pt x="281692" y="-25663"/>
                    <a:pt x="454666" y="-14138"/>
                    <a:pt x="542487" y="74254"/>
                  </a:cubicBezTo>
                  <a:cubicBezTo>
                    <a:pt x="617734" y="165218"/>
                    <a:pt x="593160" y="465160"/>
                    <a:pt x="619449" y="598225"/>
                  </a:cubicBezTo>
                  <a:cubicBezTo>
                    <a:pt x="644404" y="880450"/>
                    <a:pt x="671931" y="1162390"/>
                    <a:pt x="695458" y="1444711"/>
                  </a:cubicBezTo>
                  <a:cubicBezTo>
                    <a:pt x="704316" y="1623686"/>
                    <a:pt x="494766" y="1704458"/>
                    <a:pt x="343795" y="1700648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4"/>
            <p:cNvSpPr/>
            <p:nvPr/>
          </p:nvSpPr>
          <p:spPr>
            <a:xfrm>
              <a:off x="3850972" y="3707238"/>
              <a:ext cx="1582766" cy="1185860"/>
            </a:xfrm>
            <a:custGeom>
              <a:avLst/>
              <a:gdLst/>
              <a:ahLst/>
              <a:cxnLst/>
              <a:rect l="l" t="t" r="r" b="b"/>
              <a:pathLst>
                <a:path w="1582766" h="1185860" extrusionOk="0">
                  <a:moveTo>
                    <a:pt x="1582658" y="766463"/>
                  </a:moveTo>
                  <a:cubicBezTo>
                    <a:pt x="1585230" y="994587"/>
                    <a:pt x="1337580" y="1292148"/>
                    <a:pt x="1111742" y="1147940"/>
                  </a:cubicBezTo>
                  <a:cubicBezTo>
                    <a:pt x="769128" y="908481"/>
                    <a:pt x="427180" y="667118"/>
                    <a:pt x="83423" y="429755"/>
                  </a:cubicBezTo>
                  <a:cubicBezTo>
                    <a:pt x="-122603" y="308787"/>
                    <a:pt x="92567" y="-78214"/>
                    <a:pt x="301069" y="14084"/>
                  </a:cubicBezTo>
                  <a:cubicBezTo>
                    <a:pt x="681498" y="189629"/>
                    <a:pt x="1059831" y="370319"/>
                    <a:pt x="1441688" y="542531"/>
                  </a:cubicBezTo>
                  <a:cubicBezTo>
                    <a:pt x="1543606" y="584060"/>
                    <a:pt x="1583610" y="661784"/>
                    <a:pt x="1582753" y="766559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926566" y="3705695"/>
              <a:ext cx="1581715" cy="1188717"/>
            </a:xfrm>
            <a:custGeom>
              <a:avLst/>
              <a:gdLst/>
              <a:ahLst/>
              <a:cxnLst/>
              <a:rect l="l" t="t" r="r" b="b"/>
              <a:pathLst>
                <a:path w="1581715" h="1188717" extrusionOk="0">
                  <a:moveTo>
                    <a:pt x="25" y="803248"/>
                  </a:moveTo>
                  <a:cubicBezTo>
                    <a:pt x="-832" y="681614"/>
                    <a:pt x="20218" y="610462"/>
                    <a:pt x="105467" y="562265"/>
                  </a:cubicBezTo>
                  <a:cubicBezTo>
                    <a:pt x="464654" y="394911"/>
                    <a:pt x="824318" y="228605"/>
                    <a:pt x="1183601" y="61441"/>
                  </a:cubicBezTo>
                  <a:cubicBezTo>
                    <a:pt x="1254277" y="32295"/>
                    <a:pt x="1324667" y="-23903"/>
                    <a:pt x="1403438" y="11149"/>
                  </a:cubicBezTo>
                  <a:cubicBezTo>
                    <a:pt x="1528121" y="57250"/>
                    <a:pt x="1614798" y="230414"/>
                    <a:pt x="1569554" y="349572"/>
                  </a:cubicBezTo>
                  <a:cubicBezTo>
                    <a:pt x="1246657" y="658944"/>
                    <a:pt x="822223" y="877162"/>
                    <a:pt x="464178" y="1153578"/>
                  </a:cubicBezTo>
                  <a:cubicBezTo>
                    <a:pt x="243960" y="1292833"/>
                    <a:pt x="2882" y="985461"/>
                    <a:pt x="25" y="803248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3850383" y="1969052"/>
              <a:ext cx="1585185" cy="1185753"/>
            </a:xfrm>
            <a:custGeom>
              <a:avLst/>
              <a:gdLst/>
              <a:ahLst/>
              <a:cxnLst/>
              <a:rect l="l" t="t" r="r" b="b"/>
              <a:pathLst>
                <a:path w="1585185" h="1185753" extrusionOk="0">
                  <a:moveTo>
                    <a:pt x="1584867" y="419626"/>
                  </a:moveTo>
                  <a:cubicBezTo>
                    <a:pt x="1590106" y="524497"/>
                    <a:pt x="1530384" y="611936"/>
                    <a:pt x="1432181" y="646893"/>
                  </a:cubicBezTo>
                  <a:cubicBezTo>
                    <a:pt x="1053372" y="823486"/>
                    <a:pt x="673896" y="998651"/>
                    <a:pt x="294801" y="1174769"/>
                  </a:cubicBezTo>
                  <a:cubicBezTo>
                    <a:pt x="91728" y="1252302"/>
                    <a:pt x="-109345" y="898544"/>
                    <a:pt x="68773" y="767194"/>
                  </a:cubicBezTo>
                  <a:cubicBezTo>
                    <a:pt x="414530" y="525354"/>
                    <a:pt x="762669" y="286467"/>
                    <a:pt x="1106521" y="41960"/>
                  </a:cubicBezTo>
                  <a:cubicBezTo>
                    <a:pt x="1344932" y="-113107"/>
                    <a:pt x="1580485" y="195218"/>
                    <a:pt x="1584867" y="419626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926333" y="1968827"/>
              <a:ext cx="1582872" cy="1186083"/>
            </a:xfrm>
            <a:custGeom>
              <a:avLst/>
              <a:gdLst/>
              <a:ahLst/>
              <a:cxnLst/>
              <a:rect l="l" t="t" r="r" b="b"/>
              <a:pathLst>
                <a:path w="1582872" h="1186083" extrusionOk="0">
                  <a:moveTo>
                    <a:pt x="68" y="416613"/>
                  </a:moveTo>
                  <a:cubicBezTo>
                    <a:pt x="-2123" y="192395"/>
                    <a:pt x="243717" y="-104595"/>
                    <a:pt x="467555" y="36661"/>
                  </a:cubicBezTo>
                  <a:cubicBezTo>
                    <a:pt x="812265" y="278215"/>
                    <a:pt x="1157355" y="519959"/>
                    <a:pt x="1503018" y="759894"/>
                  </a:cubicBezTo>
                  <a:cubicBezTo>
                    <a:pt x="1703043" y="880957"/>
                    <a:pt x="1488540" y="1260147"/>
                    <a:pt x="1284419" y="1173279"/>
                  </a:cubicBezTo>
                  <a:cubicBezTo>
                    <a:pt x="898085" y="994114"/>
                    <a:pt x="512703" y="812758"/>
                    <a:pt x="125512" y="635498"/>
                  </a:cubicBezTo>
                  <a:cubicBezTo>
                    <a:pt x="32453" y="595112"/>
                    <a:pt x="-1742" y="512149"/>
                    <a:pt x="68" y="416613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24"/>
          <p:cNvSpPr txBox="1"/>
          <p:nvPr/>
        </p:nvSpPr>
        <p:spPr>
          <a:xfrm>
            <a:off x="1167912" y="349650"/>
            <a:ext cx="68085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Walmart Sales Presentation</a:t>
            </a:r>
            <a:endParaRPr sz="32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6225598" y="4677424"/>
            <a:ext cx="2100600" cy="13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60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6729650" y="4096050"/>
            <a:ext cx="1802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Group 8 </a:t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-57150" y="2571750"/>
            <a:ext cx="9265500" cy="26217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558300" y="3934150"/>
            <a:ext cx="82578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bar chart represents average rating of the products by female customer in branch C.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438325" y="172600"/>
            <a:ext cx="837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4A86E8"/>
                </a:solidFill>
              </a:rPr>
              <a:t>Average Rating by Branch</a:t>
            </a:r>
            <a:endParaRPr sz="2600" dirty="0">
              <a:solidFill>
                <a:srgbClr val="4A86E8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A686E-4E67-2CD8-A26C-493A3D2E0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00" y="947418"/>
            <a:ext cx="6776778" cy="29983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/>
          <p:nvPr/>
        </p:nvSpPr>
        <p:spPr>
          <a:xfrm>
            <a:off x="-60750" y="2571750"/>
            <a:ext cx="9265500" cy="26217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4"/>
          <p:cNvSpPr txBox="1"/>
          <p:nvPr/>
        </p:nvSpPr>
        <p:spPr>
          <a:xfrm>
            <a:off x="449550" y="275925"/>
            <a:ext cx="76548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4A86E8"/>
                </a:solidFill>
              </a:rPr>
              <a:t>Spending Total by Gender: Branch C</a:t>
            </a:r>
            <a:endParaRPr sz="2800" b="1" dirty="0">
              <a:solidFill>
                <a:srgbClr val="4A86E8"/>
              </a:solidFill>
            </a:endParaRPr>
          </a:p>
        </p:txBody>
      </p:sp>
      <p:sp>
        <p:nvSpPr>
          <p:cNvPr id="206" name="Google Shape;206;p34"/>
          <p:cNvSpPr txBox="1"/>
          <p:nvPr/>
        </p:nvSpPr>
        <p:spPr>
          <a:xfrm>
            <a:off x="562825" y="4169325"/>
            <a:ext cx="78756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sum of total amounts spend by different gender in Branch C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B297C-0D4E-A01A-6AC9-CA616C64C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24" y="1219455"/>
            <a:ext cx="7137995" cy="25242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/>
          <p:nvPr/>
        </p:nvSpPr>
        <p:spPr>
          <a:xfrm>
            <a:off x="-121500" y="2382900"/>
            <a:ext cx="9265500" cy="2748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FB7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chemeClr val="accent5"/>
              </a:solidFill>
              <a:highlight>
                <a:schemeClr val="accent4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chemeClr val="accent5"/>
              </a:solidFill>
              <a:highlight>
                <a:schemeClr val="accent4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chemeClr val="accent5"/>
              </a:solidFill>
              <a:highlight>
                <a:schemeClr val="accent4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chemeClr val="accent5"/>
              </a:solidFill>
              <a:highlight>
                <a:schemeClr val="accent4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chemeClr val="accent5"/>
              </a:solidFill>
              <a:highlight>
                <a:schemeClr val="accent4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chemeClr val="accent5"/>
              </a:solidFill>
              <a:highlight>
                <a:schemeClr val="accent4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chemeClr val="accent5"/>
              </a:solidFill>
              <a:highlight>
                <a:schemeClr val="accent4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chemeClr val="accent5"/>
              </a:solidFill>
              <a:highlight>
                <a:schemeClr val="accent4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chemeClr val="accent5"/>
              </a:solidFill>
              <a:highlight>
                <a:schemeClr val="accent4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chemeClr val="accent5"/>
              </a:solidFill>
              <a:highlight>
                <a:schemeClr val="accent4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b="1">
              <a:solidFill>
                <a:schemeClr val="accent5"/>
              </a:solidFill>
              <a:highlight>
                <a:schemeClr val="accent4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highlight>
                <a:schemeClr val="accent4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454975" y="383750"/>
            <a:ext cx="825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A86E8"/>
                </a:solidFill>
                <a:highlight>
                  <a:schemeClr val="lt1"/>
                </a:highlight>
              </a:rPr>
              <a:t>Female Customer Average Ratings in Branch C</a:t>
            </a:r>
            <a:endParaRPr sz="2800" b="1">
              <a:solidFill>
                <a:srgbClr val="4A86E8"/>
              </a:solidFill>
              <a:highlight>
                <a:schemeClr val="lt1"/>
              </a:highlight>
            </a:endParaRPr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00" y="1185550"/>
            <a:ext cx="6687574" cy="3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/>
        </p:nvSpPr>
        <p:spPr>
          <a:xfrm>
            <a:off x="542575" y="3968450"/>
            <a:ext cx="8231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pie chart shows the average ratings  on each products received from female customers in Branch C.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/>
          <p:nvPr/>
        </p:nvSpPr>
        <p:spPr>
          <a:xfrm>
            <a:off x="-60750" y="2571750"/>
            <a:ext cx="9265500" cy="26217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71625" y="368975"/>
            <a:ext cx="84141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>
                <a:solidFill>
                  <a:srgbClr val="4A86E8"/>
                </a:solidFill>
              </a:rPr>
              <a:t>Total Quantity Purchased by Females: Branch C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553500" y="4107550"/>
            <a:ext cx="81087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panel describes the total quantity of items purchased for each product by female customer in group C and grouped product line.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4DB1B-1D68-01F6-B9E0-2ADD1EEA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60" y="1272386"/>
            <a:ext cx="6833728" cy="24932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/>
          <p:nvPr/>
        </p:nvSpPr>
        <p:spPr>
          <a:xfrm>
            <a:off x="-57150" y="2571750"/>
            <a:ext cx="9265500" cy="26217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542575" y="3968450"/>
            <a:ext cx="8231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pie chart shows the percentage of female customers who used each payment method in Branch C.</a:t>
            </a:r>
            <a:r>
              <a:rPr lang="en" sz="1900" dirty="0">
                <a:solidFill>
                  <a:schemeClr val="dk1"/>
                </a:solidFill>
              </a:rPr>
              <a:t> 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454975" y="306925"/>
            <a:ext cx="761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4A86E8"/>
                </a:solidFill>
                <a:highlight>
                  <a:schemeClr val="lt1"/>
                </a:highlight>
              </a:rPr>
              <a:t>Female Payment Method in Branch C</a:t>
            </a:r>
            <a:r>
              <a:rPr lang="en" sz="3400" b="1" dirty="0">
                <a:solidFill>
                  <a:srgbClr val="4A86E8"/>
                </a:solidFill>
                <a:highlight>
                  <a:schemeClr val="lt1"/>
                </a:highlight>
              </a:rPr>
              <a:t> </a:t>
            </a:r>
            <a:r>
              <a:rPr lang="en" sz="3400" dirty="0">
                <a:solidFill>
                  <a:srgbClr val="4A86E8"/>
                </a:solidFill>
                <a:highlight>
                  <a:schemeClr val="lt1"/>
                </a:highlight>
              </a:rPr>
              <a:t> </a:t>
            </a:r>
            <a:endParaRPr sz="3400" dirty="0"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74" y="1266825"/>
            <a:ext cx="6752747" cy="29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/>
          <p:nvPr/>
        </p:nvSpPr>
        <p:spPr>
          <a:xfrm>
            <a:off x="-57150" y="2571750"/>
            <a:ext cx="9265500" cy="26217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542575" y="3968450"/>
            <a:ext cx="8231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bar chart reflects the percentage of female customers who is normal and  member in Branch C.</a:t>
            </a:r>
            <a:r>
              <a:rPr lang="en" sz="1900" dirty="0">
                <a:solidFill>
                  <a:schemeClr val="dk1"/>
                </a:solidFill>
              </a:rPr>
              <a:t> 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454975" y="306925"/>
            <a:ext cx="7614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4A86E8"/>
                </a:solidFill>
                <a:highlight>
                  <a:schemeClr val="lt1"/>
                </a:highlight>
              </a:rPr>
              <a:t>Female Member Status: Branch C</a:t>
            </a:r>
            <a:r>
              <a:rPr lang="en" sz="3400" b="1" dirty="0">
                <a:solidFill>
                  <a:srgbClr val="4A86E8"/>
                </a:solidFill>
                <a:highlight>
                  <a:schemeClr val="lt1"/>
                </a:highlight>
              </a:rPr>
              <a:t> </a:t>
            </a:r>
            <a:r>
              <a:rPr lang="en" sz="3400" dirty="0">
                <a:solidFill>
                  <a:srgbClr val="4A86E8"/>
                </a:solidFill>
                <a:highlight>
                  <a:schemeClr val="lt1"/>
                </a:highlight>
              </a:rPr>
              <a:t> </a:t>
            </a:r>
            <a:endParaRPr sz="3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E0008-883B-67AC-C82A-E894669CF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6" y="1090659"/>
            <a:ext cx="6331140" cy="28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36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/>
          <p:nvPr/>
        </p:nvSpPr>
        <p:spPr>
          <a:xfrm>
            <a:off x="-60750" y="2571750"/>
            <a:ext cx="9265500" cy="26217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467175" y="150450"/>
            <a:ext cx="8094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A86E8"/>
                </a:solidFill>
              </a:rPr>
              <a:t>Total Value of Gross Income by  Female Customers in Branch C</a:t>
            </a:r>
            <a:endParaRPr sz="1500" b="1">
              <a:solidFill>
                <a:schemeClr val="dk1"/>
              </a:solidFill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580500" y="4297375"/>
            <a:ext cx="82422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This panel describes total value and gross income contributed by the female customers in Branch C.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23B90-057C-E998-CC37-7E3FCF7F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0" y="1247823"/>
            <a:ext cx="6676388" cy="26638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/>
          <p:nvPr/>
        </p:nvSpPr>
        <p:spPr>
          <a:xfrm>
            <a:off x="-57150" y="2571750"/>
            <a:ext cx="9265500" cy="26217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verview of various aspects related to sales performance, customer demographics, and product preferences in Branch C. 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438325" y="-74900"/>
            <a:ext cx="64269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</a:rPr>
              <a:t>DashBoard Overview</a:t>
            </a:r>
            <a:endParaRPr sz="3000" b="1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D45FA-DCC5-FB60-8D9F-D35447559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50" y="524289"/>
            <a:ext cx="920115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/>
        </p:nvSpPr>
        <p:spPr>
          <a:xfrm>
            <a:off x="471625" y="153000"/>
            <a:ext cx="42498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accent1"/>
                </a:solidFill>
              </a:rPr>
              <a:t>Conclusion </a:t>
            </a:r>
            <a:endParaRPr sz="2300" b="1">
              <a:solidFill>
                <a:schemeClr val="accent1"/>
              </a:solidFill>
            </a:endParaRPr>
          </a:p>
        </p:txBody>
      </p:sp>
      <p:sp>
        <p:nvSpPr>
          <p:cNvPr id="252" name="Google Shape;252;p40"/>
          <p:cNvSpPr txBox="1"/>
          <p:nvPr/>
        </p:nvSpPr>
        <p:spPr>
          <a:xfrm>
            <a:off x="127398" y="629952"/>
            <a:ext cx="7016700" cy="4442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457200" marR="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 C have highest amount of sales and profit.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Branch C is located in the country’s capital which might be a reason behind this. 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majority of customers in Branch C are females.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Their biggest spending is on food and beverages, we can conclude that people are still using walmart as daily grocery shopping. 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largest revenue from product category line is fashion accessories.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7950"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</a:pP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1164554" y="3890002"/>
            <a:ext cx="1711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4215860" y="2527416"/>
            <a:ext cx="1711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55" name="Google Shape;255;p40"/>
          <p:cNvSpPr/>
          <p:nvPr/>
        </p:nvSpPr>
        <p:spPr>
          <a:xfrm>
            <a:off x="7075602" y="-25050"/>
            <a:ext cx="1941000" cy="5193600"/>
          </a:xfrm>
          <a:prstGeom prst="rect">
            <a:avLst/>
          </a:prstGeom>
          <a:solidFill>
            <a:srgbClr val="1A75C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 rot="-5400000">
            <a:off x="7190550" y="3055126"/>
            <a:ext cx="28455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Walmart</a:t>
            </a:r>
            <a:endParaRPr sz="30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pSp>
        <p:nvGrpSpPr>
          <p:cNvPr id="257" name="Google Shape;257;p40"/>
          <p:cNvGrpSpPr/>
          <p:nvPr/>
        </p:nvGrpSpPr>
        <p:grpSpPr>
          <a:xfrm>
            <a:off x="7267200" y="363999"/>
            <a:ext cx="1611601" cy="1576862"/>
            <a:chOff x="926333" y="909663"/>
            <a:chExt cx="4509235" cy="5042732"/>
          </a:xfrm>
        </p:grpSpPr>
        <p:sp>
          <p:nvSpPr>
            <p:cNvPr id="258" name="Google Shape;258;p40"/>
            <p:cNvSpPr/>
            <p:nvPr/>
          </p:nvSpPr>
          <p:spPr>
            <a:xfrm>
              <a:off x="2832217" y="909663"/>
              <a:ext cx="695969" cy="1701014"/>
            </a:xfrm>
            <a:custGeom>
              <a:avLst/>
              <a:gdLst/>
              <a:ahLst/>
              <a:cxnLst/>
              <a:rect l="l" t="t" r="r" b="b"/>
              <a:pathLst>
                <a:path w="695969" h="1701014" extrusionOk="0">
                  <a:moveTo>
                    <a:pt x="348656" y="164"/>
                  </a:moveTo>
                  <a:cubicBezTo>
                    <a:pt x="506676" y="-3360"/>
                    <a:pt x="719560" y="89985"/>
                    <a:pt x="693842" y="278485"/>
                  </a:cubicBezTo>
                  <a:cubicBezTo>
                    <a:pt x="670696" y="502322"/>
                    <a:pt x="653837" y="726922"/>
                    <a:pt x="632501" y="950950"/>
                  </a:cubicBezTo>
                  <a:cubicBezTo>
                    <a:pt x="621738" y="1072870"/>
                    <a:pt x="611546" y="1194885"/>
                    <a:pt x="601068" y="1316900"/>
                  </a:cubicBezTo>
                  <a:cubicBezTo>
                    <a:pt x="578780" y="1428724"/>
                    <a:pt x="619166" y="1579505"/>
                    <a:pt x="512676" y="1653609"/>
                  </a:cubicBezTo>
                  <a:cubicBezTo>
                    <a:pt x="421427" y="1718665"/>
                    <a:pt x="266836" y="1716284"/>
                    <a:pt x="176634" y="1649418"/>
                  </a:cubicBezTo>
                  <a:cubicBezTo>
                    <a:pt x="74431" y="1585981"/>
                    <a:pt x="107673" y="1293373"/>
                    <a:pt x="81956" y="1170882"/>
                  </a:cubicBezTo>
                  <a:cubicBezTo>
                    <a:pt x="57572" y="902467"/>
                    <a:pt x="33093" y="634053"/>
                    <a:pt x="10804" y="365448"/>
                  </a:cubicBezTo>
                  <a:cubicBezTo>
                    <a:pt x="8328" y="336873"/>
                    <a:pt x="8042" y="308012"/>
                    <a:pt x="3089" y="279913"/>
                  </a:cubicBezTo>
                  <a:cubicBezTo>
                    <a:pt x="-28629" y="90366"/>
                    <a:pt x="190731" y="-4503"/>
                    <a:pt x="348656" y="164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2832410" y="4251619"/>
              <a:ext cx="695729" cy="1700776"/>
            </a:xfrm>
            <a:custGeom>
              <a:avLst/>
              <a:gdLst/>
              <a:ahLst/>
              <a:cxnLst/>
              <a:rect l="l" t="t" r="r" b="b"/>
              <a:pathLst>
                <a:path w="695729" h="1700776" extrusionOk="0">
                  <a:moveTo>
                    <a:pt x="343700" y="1700458"/>
                  </a:moveTo>
                  <a:cubicBezTo>
                    <a:pt x="186252" y="1703506"/>
                    <a:pt x="-23965" y="1609399"/>
                    <a:pt x="2229" y="1422137"/>
                  </a:cubicBezTo>
                  <a:cubicBezTo>
                    <a:pt x="25755" y="1199442"/>
                    <a:pt x="40710" y="975605"/>
                    <a:pt x="62427" y="752720"/>
                  </a:cubicBezTo>
                  <a:cubicBezTo>
                    <a:pt x="70999" y="656327"/>
                    <a:pt x="79572" y="560029"/>
                    <a:pt x="87954" y="463636"/>
                  </a:cubicBezTo>
                  <a:cubicBezTo>
                    <a:pt x="113766" y="341430"/>
                    <a:pt x="71666" y="127880"/>
                    <a:pt x="177679" y="50727"/>
                  </a:cubicBezTo>
                  <a:cubicBezTo>
                    <a:pt x="281692" y="-25663"/>
                    <a:pt x="454666" y="-14138"/>
                    <a:pt x="542487" y="74254"/>
                  </a:cubicBezTo>
                  <a:cubicBezTo>
                    <a:pt x="617734" y="165218"/>
                    <a:pt x="593160" y="465160"/>
                    <a:pt x="619449" y="598225"/>
                  </a:cubicBezTo>
                  <a:cubicBezTo>
                    <a:pt x="644404" y="880450"/>
                    <a:pt x="671931" y="1162390"/>
                    <a:pt x="695458" y="1444711"/>
                  </a:cubicBezTo>
                  <a:cubicBezTo>
                    <a:pt x="704316" y="1623686"/>
                    <a:pt x="494766" y="1704458"/>
                    <a:pt x="343795" y="1700648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3850972" y="3707238"/>
              <a:ext cx="1582766" cy="1185860"/>
            </a:xfrm>
            <a:custGeom>
              <a:avLst/>
              <a:gdLst/>
              <a:ahLst/>
              <a:cxnLst/>
              <a:rect l="l" t="t" r="r" b="b"/>
              <a:pathLst>
                <a:path w="1582766" h="1185860" extrusionOk="0">
                  <a:moveTo>
                    <a:pt x="1582658" y="766463"/>
                  </a:moveTo>
                  <a:cubicBezTo>
                    <a:pt x="1585230" y="994587"/>
                    <a:pt x="1337580" y="1292148"/>
                    <a:pt x="1111742" y="1147940"/>
                  </a:cubicBezTo>
                  <a:cubicBezTo>
                    <a:pt x="769128" y="908481"/>
                    <a:pt x="427180" y="667118"/>
                    <a:pt x="83423" y="429755"/>
                  </a:cubicBezTo>
                  <a:cubicBezTo>
                    <a:pt x="-122603" y="308787"/>
                    <a:pt x="92567" y="-78214"/>
                    <a:pt x="301069" y="14084"/>
                  </a:cubicBezTo>
                  <a:cubicBezTo>
                    <a:pt x="681498" y="189629"/>
                    <a:pt x="1059831" y="370319"/>
                    <a:pt x="1441688" y="542531"/>
                  </a:cubicBezTo>
                  <a:cubicBezTo>
                    <a:pt x="1543606" y="584060"/>
                    <a:pt x="1583610" y="661784"/>
                    <a:pt x="1582753" y="766559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926566" y="3705695"/>
              <a:ext cx="1581715" cy="1188717"/>
            </a:xfrm>
            <a:custGeom>
              <a:avLst/>
              <a:gdLst/>
              <a:ahLst/>
              <a:cxnLst/>
              <a:rect l="l" t="t" r="r" b="b"/>
              <a:pathLst>
                <a:path w="1581715" h="1188717" extrusionOk="0">
                  <a:moveTo>
                    <a:pt x="25" y="803248"/>
                  </a:moveTo>
                  <a:cubicBezTo>
                    <a:pt x="-832" y="681614"/>
                    <a:pt x="20218" y="610462"/>
                    <a:pt x="105467" y="562265"/>
                  </a:cubicBezTo>
                  <a:cubicBezTo>
                    <a:pt x="464654" y="394911"/>
                    <a:pt x="824318" y="228605"/>
                    <a:pt x="1183601" y="61441"/>
                  </a:cubicBezTo>
                  <a:cubicBezTo>
                    <a:pt x="1254277" y="32295"/>
                    <a:pt x="1324667" y="-23903"/>
                    <a:pt x="1403438" y="11149"/>
                  </a:cubicBezTo>
                  <a:cubicBezTo>
                    <a:pt x="1528121" y="57250"/>
                    <a:pt x="1614798" y="230414"/>
                    <a:pt x="1569554" y="349572"/>
                  </a:cubicBezTo>
                  <a:cubicBezTo>
                    <a:pt x="1246657" y="658944"/>
                    <a:pt x="822223" y="877162"/>
                    <a:pt x="464178" y="1153578"/>
                  </a:cubicBezTo>
                  <a:cubicBezTo>
                    <a:pt x="243960" y="1292833"/>
                    <a:pt x="2882" y="985461"/>
                    <a:pt x="25" y="803248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40"/>
            <p:cNvSpPr/>
            <p:nvPr/>
          </p:nvSpPr>
          <p:spPr>
            <a:xfrm>
              <a:off x="3850383" y="1969052"/>
              <a:ext cx="1585185" cy="1185753"/>
            </a:xfrm>
            <a:custGeom>
              <a:avLst/>
              <a:gdLst/>
              <a:ahLst/>
              <a:cxnLst/>
              <a:rect l="l" t="t" r="r" b="b"/>
              <a:pathLst>
                <a:path w="1585185" h="1185753" extrusionOk="0">
                  <a:moveTo>
                    <a:pt x="1584867" y="419626"/>
                  </a:moveTo>
                  <a:cubicBezTo>
                    <a:pt x="1590106" y="524497"/>
                    <a:pt x="1530384" y="611936"/>
                    <a:pt x="1432181" y="646893"/>
                  </a:cubicBezTo>
                  <a:cubicBezTo>
                    <a:pt x="1053372" y="823486"/>
                    <a:pt x="673896" y="998651"/>
                    <a:pt x="294801" y="1174769"/>
                  </a:cubicBezTo>
                  <a:cubicBezTo>
                    <a:pt x="91728" y="1252302"/>
                    <a:pt x="-109345" y="898544"/>
                    <a:pt x="68773" y="767194"/>
                  </a:cubicBezTo>
                  <a:cubicBezTo>
                    <a:pt x="414530" y="525354"/>
                    <a:pt x="762669" y="286467"/>
                    <a:pt x="1106521" y="41960"/>
                  </a:cubicBezTo>
                  <a:cubicBezTo>
                    <a:pt x="1344932" y="-113107"/>
                    <a:pt x="1580485" y="195218"/>
                    <a:pt x="1584867" y="419626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926333" y="1968827"/>
              <a:ext cx="1582872" cy="1186083"/>
            </a:xfrm>
            <a:custGeom>
              <a:avLst/>
              <a:gdLst/>
              <a:ahLst/>
              <a:cxnLst/>
              <a:rect l="l" t="t" r="r" b="b"/>
              <a:pathLst>
                <a:path w="1582872" h="1186083" extrusionOk="0">
                  <a:moveTo>
                    <a:pt x="68" y="416613"/>
                  </a:moveTo>
                  <a:cubicBezTo>
                    <a:pt x="-2123" y="192395"/>
                    <a:pt x="243717" y="-104595"/>
                    <a:pt x="467555" y="36661"/>
                  </a:cubicBezTo>
                  <a:cubicBezTo>
                    <a:pt x="812265" y="278215"/>
                    <a:pt x="1157355" y="519959"/>
                    <a:pt x="1503018" y="759894"/>
                  </a:cubicBezTo>
                  <a:cubicBezTo>
                    <a:pt x="1703043" y="880957"/>
                    <a:pt x="1488540" y="1260147"/>
                    <a:pt x="1284419" y="1173279"/>
                  </a:cubicBezTo>
                  <a:cubicBezTo>
                    <a:pt x="898085" y="994114"/>
                    <a:pt x="512703" y="812758"/>
                    <a:pt x="125512" y="635498"/>
                  </a:cubicBezTo>
                  <a:cubicBezTo>
                    <a:pt x="32453" y="595112"/>
                    <a:pt x="-1742" y="512149"/>
                    <a:pt x="68" y="416613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/>
          <p:nvPr/>
        </p:nvSpPr>
        <p:spPr>
          <a:xfrm>
            <a:off x="-57150" y="0"/>
            <a:ext cx="2646000" cy="5193600"/>
          </a:xfrm>
          <a:prstGeom prst="rect">
            <a:avLst/>
          </a:prstGeom>
          <a:solidFill>
            <a:srgbClr val="1A75C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   Walmart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4066265" y="2723024"/>
            <a:ext cx="1252988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3975500" y="719350"/>
            <a:ext cx="3413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300" b="1">
                <a:solidFill>
                  <a:srgbClr val="4A86E8"/>
                </a:solidFill>
              </a:rPr>
              <a:t>Future Research</a:t>
            </a:r>
            <a:endParaRPr sz="2300" b="1">
              <a:solidFill>
                <a:srgbClr val="4A86E8"/>
              </a:solidFill>
            </a:endParaRPr>
          </a:p>
        </p:txBody>
      </p:sp>
      <p:grpSp>
        <p:nvGrpSpPr>
          <p:cNvPr id="271" name="Google Shape;271;p41"/>
          <p:cNvGrpSpPr/>
          <p:nvPr/>
        </p:nvGrpSpPr>
        <p:grpSpPr>
          <a:xfrm>
            <a:off x="244875" y="317499"/>
            <a:ext cx="1611601" cy="1576862"/>
            <a:chOff x="926333" y="909663"/>
            <a:chExt cx="4509235" cy="5042732"/>
          </a:xfrm>
        </p:grpSpPr>
        <p:sp>
          <p:nvSpPr>
            <p:cNvPr id="272" name="Google Shape;272;p41"/>
            <p:cNvSpPr/>
            <p:nvPr/>
          </p:nvSpPr>
          <p:spPr>
            <a:xfrm>
              <a:off x="2832217" y="909663"/>
              <a:ext cx="695969" cy="1701014"/>
            </a:xfrm>
            <a:custGeom>
              <a:avLst/>
              <a:gdLst/>
              <a:ahLst/>
              <a:cxnLst/>
              <a:rect l="l" t="t" r="r" b="b"/>
              <a:pathLst>
                <a:path w="695969" h="1701014" extrusionOk="0">
                  <a:moveTo>
                    <a:pt x="348656" y="164"/>
                  </a:moveTo>
                  <a:cubicBezTo>
                    <a:pt x="506676" y="-3360"/>
                    <a:pt x="719560" y="89985"/>
                    <a:pt x="693842" y="278485"/>
                  </a:cubicBezTo>
                  <a:cubicBezTo>
                    <a:pt x="670696" y="502322"/>
                    <a:pt x="653837" y="726922"/>
                    <a:pt x="632501" y="950950"/>
                  </a:cubicBezTo>
                  <a:cubicBezTo>
                    <a:pt x="621738" y="1072870"/>
                    <a:pt x="611546" y="1194885"/>
                    <a:pt x="601068" y="1316900"/>
                  </a:cubicBezTo>
                  <a:cubicBezTo>
                    <a:pt x="578780" y="1428724"/>
                    <a:pt x="619166" y="1579505"/>
                    <a:pt x="512676" y="1653609"/>
                  </a:cubicBezTo>
                  <a:cubicBezTo>
                    <a:pt x="421427" y="1718665"/>
                    <a:pt x="266836" y="1716284"/>
                    <a:pt x="176634" y="1649418"/>
                  </a:cubicBezTo>
                  <a:cubicBezTo>
                    <a:pt x="74431" y="1585981"/>
                    <a:pt x="107673" y="1293373"/>
                    <a:pt x="81956" y="1170882"/>
                  </a:cubicBezTo>
                  <a:cubicBezTo>
                    <a:pt x="57572" y="902467"/>
                    <a:pt x="33093" y="634053"/>
                    <a:pt x="10804" y="365448"/>
                  </a:cubicBezTo>
                  <a:cubicBezTo>
                    <a:pt x="8328" y="336873"/>
                    <a:pt x="8042" y="308012"/>
                    <a:pt x="3089" y="279913"/>
                  </a:cubicBezTo>
                  <a:cubicBezTo>
                    <a:pt x="-28629" y="90366"/>
                    <a:pt x="190731" y="-4503"/>
                    <a:pt x="348656" y="164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2832410" y="4251619"/>
              <a:ext cx="695729" cy="1700776"/>
            </a:xfrm>
            <a:custGeom>
              <a:avLst/>
              <a:gdLst/>
              <a:ahLst/>
              <a:cxnLst/>
              <a:rect l="l" t="t" r="r" b="b"/>
              <a:pathLst>
                <a:path w="695729" h="1700776" extrusionOk="0">
                  <a:moveTo>
                    <a:pt x="343700" y="1700458"/>
                  </a:moveTo>
                  <a:cubicBezTo>
                    <a:pt x="186252" y="1703506"/>
                    <a:pt x="-23965" y="1609399"/>
                    <a:pt x="2229" y="1422137"/>
                  </a:cubicBezTo>
                  <a:cubicBezTo>
                    <a:pt x="25755" y="1199442"/>
                    <a:pt x="40710" y="975605"/>
                    <a:pt x="62427" y="752720"/>
                  </a:cubicBezTo>
                  <a:cubicBezTo>
                    <a:pt x="70999" y="656327"/>
                    <a:pt x="79572" y="560029"/>
                    <a:pt x="87954" y="463636"/>
                  </a:cubicBezTo>
                  <a:cubicBezTo>
                    <a:pt x="113766" y="341430"/>
                    <a:pt x="71666" y="127880"/>
                    <a:pt x="177679" y="50727"/>
                  </a:cubicBezTo>
                  <a:cubicBezTo>
                    <a:pt x="281692" y="-25663"/>
                    <a:pt x="454666" y="-14138"/>
                    <a:pt x="542487" y="74254"/>
                  </a:cubicBezTo>
                  <a:cubicBezTo>
                    <a:pt x="617734" y="165218"/>
                    <a:pt x="593160" y="465160"/>
                    <a:pt x="619449" y="598225"/>
                  </a:cubicBezTo>
                  <a:cubicBezTo>
                    <a:pt x="644404" y="880450"/>
                    <a:pt x="671931" y="1162390"/>
                    <a:pt x="695458" y="1444711"/>
                  </a:cubicBezTo>
                  <a:cubicBezTo>
                    <a:pt x="704316" y="1623686"/>
                    <a:pt x="494766" y="1704458"/>
                    <a:pt x="343795" y="1700648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3850972" y="3707238"/>
              <a:ext cx="1582766" cy="1185860"/>
            </a:xfrm>
            <a:custGeom>
              <a:avLst/>
              <a:gdLst/>
              <a:ahLst/>
              <a:cxnLst/>
              <a:rect l="l" t="t" r="r" b="b"/>
              <a:pathLst>
                <a:path w="1582766" h="1185860" extrusionOk="0">
                  <a:moveTo>
                    <a:pt x="1582658" y="766463"/>
                  </a:moveTo>
                  <a:cubicBezTo>
                    <a:pt x="1585230" y="994587"/>
                    <a:pt x="1337580" y="1292148"/>
                    <a:pt x="1111742" y="1147940"/>
                  </a:cubicBezTo>
                  <a:cubicBezTo>
                    <a:pt x="769128" y="908481"/>
                    <a:pt x="427180" y="667118"/>
                    <a:pt x="83423" y="429755"/>
                  </a:cubicBezTo>
                  <a:cubicBezTo>
                    <a:pt x="-122603" y="308787"/>
                    <a:pt x="92567" y="-78214"/>
                    <a:pt x="301069" y="14084"/>
                  </a:cubicBezTo>
                  <a:cubicBezTo>
                    <a:pt x="681498" y="189629"/>
                    <a:pt x="1059831" y="370319"/>
                    <a:pt x="1441688" y="542531"/>
                  </a:cubicBezTo>
                  <a:cubicBezTo>
                    <a:pt x="1543606" y="584060"/>
                    <a:pt x="1583610" y="661784"/>
                    <a:pt x="1582753" y="766559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926566" y="3705695"/>
              <a:ext cx="1581715" cy="1188717"/>
            </a:xfrm>
            <a:custGeom>
              <a:avLst/>
              <a:gdLst/>
              <a:ahLst/>
              <a:cxnLst/>
              <a:rect l="l" t="t" r="r" b="b"/>
              <a:pathLst>
                <a:path w="1581715" h="1188717" extrusionOk="0">
                  <a:moveTo>
                    <a:pt x="25" y="803248"/>
                  </a:moveTo>
                  <a:cubicBezTo>
                    <a:pt x="-832" y="681614"/>
                    <a:pt x="20218" y="610462"/>
                    <a:pt x="105467" y="562265"/>
                  </a:cubicBezTo>
                  <a:cubicBezTo>
                    <a:pt x="464654" y="394911"/>
                    <a:pt x="824318" y="228605"/>
                    <a:pt x="1183601" y="61441"/>
                  </a:cubicBezTo>
                  <a:cubicBezTo>
                    <a:pt x="1254277" y="32295"/>
                    <a:pt x="1324667" y="-23903"/>
                    <a:pt x="1403438" y="11149"/>
                  </a:cubicBezTo>
                  <a:cubicBezTo>
                    <a:pt x="1528121" y="57250"/>
                    <a:pt x="1614798" y="230414"/>
                    <a:pt x="1569554" y="349572"/>
                  </a:cubicBezTo>
                  <a:cubicBezTo>
                    <a:pt x="1246657" y="658944"/>
                    <a:pt x="822223" y="877162"/>
                    <a:pt x="464178" y="1153578"/>
                  </a:cubicBezTo>
                  <a:cubicBezTo>
                    <a:pt x="243960" y="1292833"/>
                    <a:pt x="2882" y="985461"/>
                    <a:pt x="25" y="803248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3850383" y="1969052"/>
              <a:ext cx="1585185" cy="1185753"/>
            </a:xfrm>
            <a:custGeom>
              <a:avLst/>
              <a:gdLst/>
              <a:ahLst/>
              <a:cxnLst/>
              <a:rect l="l" t="t" r="r" b="b"/>
              <a:pathLst>
                <a:path w="1585185" h="1185753" extrusionOk="0">
                  <a:moveTo>
                    <a:pt x="1584867" y="419626"/>
                  </a:moveTo>
                  <a:cubicBezTo>
                    <a:pt x="1590106" y="524497"/>
                    <a:pt x="1530384" y="611936"/>
                    <a:pt x="1432181" y="646893"/>
                  </a:cubicBezTo>
                  <a:cubicBezTo>
                    <a:pt x="1053372" y="823486"/>
                    <a:pt x="673896" y="998651"/>
                    <a:pt x="294801" y="1174769"/>
                  </a:cubicBezTo>
                  <a:cubicBezTo>
                    <a:pt x="91728" y="1252302"/>
                    <a:pt x="-109345" y="898544"/>
                    <a:pt x="68773" y="767194"/>
                  </a:cubicBezTo>
                  <a:cubicBezTo>
                    <a:pt x="414530" y="525354"/>
                    <a:pt x="762669" y="286467"/>
                    <a:pt x="1106521" y="41960"/>
                  </a:cubicBezTo>
                  <a:cubicBezTo>
                    <a:pt x="1344932" y="-113107"/>
                    <a:pt x="1580485" y="195218"/>
                    <a:pt x="1584867" y="419626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926333" y="1968827"/>
              <a:ext cx="1582872" cy="1186083"/>
            </a:xfrm>
            <a:custGeom>
              <a:avLst/>
              <a:gdLst/>
              <a:ahLst/>
              <a:cxnLst/>
              <a:rect l="l" t="t" r="r" b="b"/>
              <a:pathLst>
                <a:path w="1582872" h="1186083" extrusionOk="0">
                  <a:moveTo>
                    <a:pt x="68" y="416613"/>
                  </a:moveTo>
                  <a:cubicBezTo>
                    <a:pt x="-2123" y="192395"/>
                    <a:pt x="243717" y="-104595"/>
                    <a:pt x="467555" y="36661"/>
                  </a:cubicBezTo>
                  <a:cubicBezTo>
                    <a:pt x="812265" y="278215"/>
                    <a:pt x="1157355" y="519959"/>
                    <a:pt x="1503018" y="759894"/>
                  </a:cubicBezTo>
                  <a:cubicBezTo>
                    <a:pt x="1703043" y="880957"/>
                    <a:pt x="1488540" y="1260147"/>
                    <a:pt x="1284419" y="1173279"/>
                  </a:cubicBezTo>
                  <a:cubicBezTo>
                    <a:pt x="898085" y="994114"/>
                    <a:pt x="512703" y="812758"/>
                    <a:pt x="125512" y="635498"/>
                  </a:cubicBezTo>
                  <a:cubicBezTo>
                    <a:pt x="32453" y="595112"/>
                    <a:pt x="-1742" y="512149"/>
                    <a:pt x="68" y="416613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275" y="1807250"/>
            <a:ext cx="573100" cy="5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/>
        </p:nvSpPr>
        <p:spPr>
          <a:xfrm>
            <a:off x="3975500" y="1757150"/>
            <a:ext cx="39945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customer buying patterns to increase sales in the other two branches.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3975500" y="2758177"/>
            <a:ext cx="4752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Have promotions or discounts influenced the choice of payment methods among female customers in Branch C?</a:t>
            </a:r>
            <a:endParaRPr lang="en-US" sz="19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274" y="2732977"/>
            <a:ext cx="623400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7276" y="3827177"/>
            <a:ext cx="696026" cy="696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 txBox="1"/>
          <p:nvPr/>
        </p:nvSpPr>
        <p:spPr>
          <a:xfrm>
            <a:off x="3975500" y="3899825"/>
            <a:ext cx="47520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incentives for male customers to come to the store and make purchases.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5800" y="563950"/>
            <a:ext cx="696026" cy="69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588" y="906275"/>
            <a:ext cx="7198824" cy="39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/>
        </p:nvSpPr>
        <p:spPr>
          <a:xfrm>
            <a:off x="1863325" y="126875"/>
            <a:ext cx="527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A86E8"/>
                </a:solidFill>
              </a:rPr>
              <a:t>Our Members</a:t>
            </a:r>
            <a:endParaRPr sz="800" b="1">
              <a:solidFill>
                <a:srgbClr val="4A86E8"/>
              </a:solidFill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7564876" y="0"/>
            <a:ext cx="1451700" cy="5168700"/>
          </a:xfrm>
          <a:prstGeom prst="rect">
            <a:avLst/>
          </a:prstGeom>
          <a:solidFill>
            <a:srgbClr val="1A75C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75CF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/>
        </p:nvSpPr>
        <p:spPr>
          <a:xfrm>
            <a:off x="1306474" y="2005950"/>
            <a:ext cx="61590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Thank        You</a:t>
            </a:r>
            <a:endParaRPr sz="60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6113925" y="3903800"/>
            <a:ext cx="21114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By  Group 8</a:t>
            </a:r>
            <a:endParaRPr sz="2600">
              <a:solidFill>
                <a:schemeClr val="lt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grpSp>
        <p:nvGrpSpPr>
          <p:cNvPr id="291" name="Google Shape;291;p42"/>
          <p:cNvGrpSpPr/>
          <p:nvPr/>
        </p:nvGrpSpPr>
        <p:grpSpPr>
          <a:xfrm>
            <a:off x="4421137" y="1976853"/>
            <a:ext cx="932510" cy="1050905"/>
            <a:chOff x="926333" y="909663"/>
            <a:chExt cx="4509235" cy="5042732"/>
          </a:xfrm>
        </p:grpSpPr>
        <p:sp>
          <p:nvSpPr>
            <p:cNvPr id="292" name="Google Shape;292;p42"/>
            <p:cNvSpPr/>
            <p:nvPr/>
          </p:nvSpPr>
          <p:spPr>
            <a:xfrm>
              <a:off x="2832217" y="909663"/>
              <a:ext cx="695969" cy="1701014"/>
            </a:xfrm>
            <a:custGeom>
              <a:avLst/>
              <a:gdLst/>
              <a:ahLst/>
              <a:cxnLst/>
              <a:rect l="l" t="t" r="r" b="b"/>
              <a:pathLst>
                <a:path w="695969" h="1701014" extrusionOk="0">
                  <a:moveTo>
                    <a:pt x="348656" y="164"/>
                  </a:moveTo>
                  <a:cubicBezTo>
                    <a:pt x="506676" y="-3360"/>
                    <a:pt x="719560" y="89985"/>
                    <a:pt x="693842" y="278485"/>
                  </a:cubicBezTo>
                  <a:cubicBezTo>
                    <a:pt x="670696" y="502322"/>
                    <a:pt x="653837" y="726922"/>
                    <a:pt x="632501" y="950950"/>
                  </a:cubicBezTo>
                  <a:cubicBezTo>
                    <a:pt x="621738" y="1072870"/>
                    <a:pt x="611546" y="1194885"/>
                    <a:pt x="601068" y="1316900"/>
                  </a:cubicBezTo>
                  <a:cubicBezTo>
                    <a:pt x="578780" y="1428724"/>
                    <a:pt x="619166" y="1579505"/>
                    <a:pt x="512676" y="1653609"/>
                  </a:cubicBezTo>
                  <a:cubicBezTo>
                    <a:pt x="421427" y="1718665"/>
                    <a:pt x="266836" y="1716284"/>
                    <a:pt x="176634" y="1649418"/>
                  </a:cubicBezTo>
                  <a:cubicBezTo>
                    <a:pt x="74431" y="1585981"/>
                    <a:pt x="107673" y="1293373"/>
                    <a:pt x="81956" y="1170882"/>
                  </a:cubicBezTo>
                  <a:cubicBezTo>
                    <a:pt x="57572" y="902467"/>
                    <a:pt x="33093" y="634053"/>
                    <a:pt x="10804" y="365448"/>
                  </a:cubicBezTo>
                  <a:cubicBezTo>
                    <a:pt x="8328" y="336873"/>
                    <a:pt x="8042" y="308012"/>
                    <a:pt x="3089" y="279913"/>
                  </a:cubicBezTo>
                  <a:cubicBezTo>
                    <a:pt x="-28629" y="90366"/>
                    <a:pt x="190731" y="-4503"/>
                    <a:pt x="348656" y="164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2832410" y="4251619"/>
              <a:ext cx="695729" cy="1700776"/>
            </a:xfrm>
            <a:custGeom>
              <a:avLst/>
              <a:gdLst/>
              <a:ahLst/>
              <a:cxnLst/>
              <a:rect l="l" t="t" r="r" b="b"/>
              <a:pathLst>
                <a:path w="695729" h="1700776" extrusionOk="0">
                  <a:moveTo>
                    <a:pt x="343700" y="1700458"/>
                  </a:moveTo>
                  <a:cubicBezTo>
                    <a:pt x="186252" y="1703506"/>
                    <a:pt x="-23965" y="1609399"/>
                    <a:pt x="2229" y="1422137"/>
                  </a:cubicBezTo>
                  <a:cubicBezTo>
                    <a:pt x="25755" y="1199442"/>
                    <a:pt x="40710" y="975605"/>
                    <a:pt x="62427" y="752720"/>
                  </a:cubicBezTo>
                  <a:cubicBezTo>
                    <a:pt x="70999" y="656327"/>
                    <a:pt x="79572" y="560029"/>
                    <a:pt x="87954" y="463636"/>
                  </a:cubicBezTo>
                  <a:cubicBezTo>
                    <a:pt x="113766" y="341430"/>
                    <a:pt x="71666" y="127880"/>
                    <a:pt x="177679" y="50727"/>
                  </a:cubicBezTo>
                  <a:cubicBezTo>
                    <a:pt x="281692" y="-25663"/>
                    <a:pt x="454666" y="-14138"/>
                    <a:pt x="542487" y="74254"/>
                  </a:cubicBezTo>
                  <a:cubicBezTo>
                    <a:pt x="617734" y="165218"/>
                    <a:pt x="593160" y="465160"/>
                    <a:pt x="619449" y="598225"/>
                  </a:cubicBezTo>
                  <a:cubicBezTo>
                    <a:pt x="644404" y="880450"/>
                    <a:pt x="671931" y="1162390"/>
                    <a:pt x="695458" y="1444711"/>
                  </a:cubicBezTo>
                  <a:cubicBezTo>
                    <a:pt x="704316" y="1623686"/>
                    <a:pt x="494766" y="1704458"/>
                    <a:pt x="343795" y="1700648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3850972" y="3707238"/>
              <a:ext cx="1582766" cy="1185860"/>
            </a:xfrm>
            <a:custGeom>
              <a:avLst/>
              <a:gdLst/>
              <a:ahLst/>
              <a:cxnLst/>
              <a:rect l="l" t="t" r="r" b="b"/>
              <a:pathLst>
                <a:path w="1582766" h="1185860" extrusionOk="0">
                  <a:moveTo>
                    <a:pt x="1582658" y="766463"/>
                  </a:moveTo>
                  <a:cubicBezTo>
                    <a:pt x="1585230" y="994587"/>
                    <a:pt x="1337580" y="1292148"/>
                    <a:pt x="1111742" y="1147940"/>
                  </a:cubicBezTo>
                  <a:cubicBezTo>
                    <a:pt x="769128" y="908481"/>
                    <a:pt x="427180" y="667118"/>
                    <a:pt x="83423" y="429755"/>
                  </a:cubicBezTo>
                  <a:cubicBezTo>
                    <a:pt x="-122603" y="308787"/>
                    <a:pt x="92567" y="-78214"/>
                    <a:pt x="301069" y="14084"/>
                  </a:cubicBezTo>
                  <a:cubicBezTo>
                    <a:pt x="681498" y="189629"/>
                    <a:pt x="1059831" y="370319"/>
                    <a:pt x="1441688" y="542531"/>
                  </a:cubicBezTo>
                  <a:cubicBezTo>
                    <a:pt x="1543606" y="584060"/>
                    <a:pt x="1583610" y="661784"/>
                    <a:pt x="1582753" y="766559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926566" y="3705695"/>
              <a:ext cx="1581715" cy="1188717"/>
            </a:xfrm>
            <a:custGeom>
              <a:avLst/>
              <a:gdLst/>
              <a:ahLst/>
              <a:cxnLst/>
              <a:rect l="l" t="t" r="r" b="b"/>
              <a:pathLst>
                <a:path w="1581715" h="1188717" extrusionOk="0">
                  <a:moveTo>
                    <a:pt x="25" y="803248"/>
                  </a:moveTo>
                  <a:cubicBezTo>
                    <a:pt x="-832" y="681614"/>
                    <a:pt x="20218" y="610462"/>
                    <a:pt x="105467" y="562265"/>
                  </a:cubicBezTo>
                  <a:cubicBezTo>
                    <a:pt x="464654" y="394911"/>
                    <a:pt x="824318" y="228605"/>
                    <a:pt x="1183601" y="61441"/>
                  </a:cubicBezTo>
                  <a:cubicBezTo>
                    <a:pt x="1254277" y="32295"/>
                    <a:pt x="1324667" y="-23903"/>
                    <a:pt x="1403438" y="11149"/>
                  </a:cubicBezTo>
                  <a:cubicBezTo>
                    <a:pt x="1528121" y="57250"/>
                    <a:pt x="1614798" y="230414"/>
                    <a:pt x="1569554" y="349572"/>
                  </a:cubicBezTo>
                  <a:cubicBezTo>
                    <a:pt x="1246657" y="658944"/>
                    <a:pt x="822223" y="877162"/>
                    <a:pt x="464178" y="1153578"/>
                  </a:cubicBezTo>
                  <a:cubicBezTo>
                    <a:pt x="243960" y="1292833"/>
                    <a:pt x="2882" y="985461"/>
                    <a:pt x="25" y="803248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3850383" y="1969052"/>
              <a:ext cx="1585185" cy="1185753"/>
            </a:xfrm>
            <a:custGeom>
              <a:avLst/>
              <a:gdLst/>
              <a:ahLst/>
              <a:cxnLst/>
              <a:rect l="l" t="t" r="r" b="b"/>
              <a:pathLst>
                <a:path w="1585185" h="1185753" extrusionOk="0">
                  <a:moveTo>
                    <a:pt x="1584867" y="419626"/>
                  </a:moveTo>
                  <a:cubicBezTo>
                    <a:pt x="1590106" y="524497"/>
                    <a:pt x="1530384" y="611936"/>
                    <a:pt x="1432181" y="646893"/>
                  </a:cubicBezTo>
                  <a:cubicBezTo>
                    <a:pt x="1053372" y="823486"/>
                    <a:pt x="673896" y="998651"/>
                    <a:pt x="294801" y="1174769"/>
                  </a:cubicBezTo>
                  <a:cubicBezTo>
                    <a:pt x="91728" y="1252302"/>
                    <a:pt x="-109345" y="898544"/>
                    <a:pt x="68773" y="767194"/>
                  </a:cubicBezTo>
                  <a:cubicBezTo>
                    <a:pt x="414530" y="525354"/>
                    <a:pt x="762669" y="286467"/>
                    <a:pt x="1106521" y="41960"/>
                  </a:cubicBezTo>
                  <a:cubicBezTo>
                    <a:pt x="1344932" y="-113107"/>
                    <a:pt x="1580485" y="195218"/>
                    <a:pt x="1584867" y="419626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926333" y="1968827"/>
              <a:ext cx="1582872" cy="1186083"/>
            </a:xfrm>
            <a:custGeom>
              <a:avLst/>
              <a:gdLst/>
              <a:ahLst/>
              <a:cxnLst/>
              <a:rect l="l" t="t" r="r" b="b"/>
              <a:pathLst>
                <a:path w="1582872" h="1186083" extrusionOk="0">
                  <a:moveTo>
                    <a:pt x="68" y="416613"/>
                  </a:moveTo>
                  <a:cubicBezTo>
                    <a:pt x="-2123" y="192395"/>
                    <a:pt x="243717" y="-104595"/>
                    <a:pt x="467555" y="36661"/>
                  </a:cubicBezTo>
                  <a:cubicBezTo>
                    <a:pt x="812265" y="278215"/>
                    <a:pt x="1157355" y="519959"/>
                    <a:pt x="1503018" y="759894"/>
                  </a:cubicBezTo>
                  <a:cubicBezTo>
                    <a:pt x="1703043" y="880957"/>
                    <a:pt x="1488540" y="1260147"/>
                    <a:pt x="1284419" y="1173279"/>
                  </a:cubicBezTo>
                  <a:cubicBezTo>
                    <a:pt x="898085" y="994114"/>
                    <a:pt x="512703" y="812758"/>
                    <a:pt x="125512" y="635498"/>
                  </a:cubicBezTo>
                  <a:cubicBezTo>
                    <a:pt x="32453" y="595112"/>
                    <a:pt x="-1742" y="512149"/>
                    <a:pt x="68" y="416613"/>
                  </a:cubicBezTo>
                  <a:close/>
                </a:path>
              </a:pathLst>
            </a:custGeom>
            <a:solidFill>
              <a:srgbClr val="FFB71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>
            <a:off x="0" y="1105500"/>
            <a:ext cx="9144000" cy="4038000"/>
          </a:xfrm>
          <a:prstGeom prst="rect">
            <a:avLst/>
          </a:prstGeom>
          <a:solidFill>
            <a:srgbClr val="FFB71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 Performance Overview: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Recent sales performance, emphasizing total revenue, average transaction values, and notable trends.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and Product Insights: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key customer segments, gender-based preferences, and top-performing product lines.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Correlations between customer demographics and product preferences.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Strategic Recommendations: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Insights for future strategies, including inventory management, marketing approaches, and potential areas for operational improvement.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○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Summarize key recommendations based on the analysis to drive business growth.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6"/>
          <p:cNvSpPr txBox="1"/>
          <p:nvPr/>
        </p:nvSpPr>
        <p:spPr>
          <a:xfrm>
            <a:off x="6169925" y="1619850"/>
            <a:ext cx="2481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" name="Google Shape;131;p26"/>
          <p:cNvSpPr txBox="1"/>
          <p:nvPr/>
        </p:nvSpPr>
        <p:spPr>
          <a:xfrm>
            <a:off x="471625" y="155950"/>
            <a:ext cx="48426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A86E8"/>
                </a:solidFill>
              </a:rPr>
              <a:t>Overview</a:t>
            </a:r>
            <a:endParaRPr sz="2800" b="1">
              <a:solidFill>
                <a:srgbClr val="4A86E8"/>
              </a:solidFill>
            </a:endParaRPr>
          </a:p>
        </p:txBody>
      </p:sp>
      <p:pic>
        <p:nvPicPr>
          <p:cNvPr id="132" name="Google Shape;132;p26" descr="A picture containing text, tableware, dishware, sign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7003" r="7002"/>
          <a:stretch/>
        </p:blipFill>
        <p:spPr>
          <a:xfrm>
            <a:off x="7718374" y="1"/>
            <a:ext cx="1425627" cy="11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/>
        </p:nvSpPr>
        <p:spPr>
          <a:xfrm>
            <a:off x="3686288" y="1105500"/>
            <a:ext cx="1162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>
            <a:off x="0" y="1105500"/>
            <a:ext cx="9144000" cy="40380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100" b="1" u="sng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Walmart was founded by Sam Walton in 1962 in Rogers, Arkansas, USA.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Started as a small discount store, with a focus on providing low prices and great value to customers.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Walmart experienced significant growth throughout the latter half of the 20th century, expanding both domestically and internationally.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Introduced "Everyday Low Prices" (EDLP)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Walmart's success has historically been closely tied to its in-store sales as well as it’s large network. </a:t>
            </a:r>
            <a:endParaRPr sz="1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6169925" y="1619850"/>
            <a:ext cx="2481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471625" y="264150"/>
            <a:ext cx="7057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A86E8"/>
                </a:solidFill>
              </a:rPr>
              <a:t>Brief Background Of Walmart</a:t>
            </a:r>
            <a:endParaRPr sz="2700" b="1">
              <a:solidFill>
                <a:srgbClr val="4A86E8"/>
              </a:solidFill>
            </a:endParaRPr>
          </a:p>
        </p:txBody>
      </p:sp>
      <p:pic>
        <p:nvPicPr>
          <p:cNvPr id="141" name="Google Shape;141;p27" descr="A picture containing text, tableware, dishware, sign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6999" r="7008"/>
          <a:stretch/>
        </p:blipFill>
        <p:spPr>
          <a:xfrm>
            <a:off x="7718374" y="1"/>
            <a:ext cx="1425627" cy="11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/>
        </p:nvSpPr>
        <p:spPr>
          <a:xfrm>
            <a:off x="3686288" y="1105500"/>
            <a:ext cx="1162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1277350" y="3940550"/>
            <a:ext cx="32982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/>
          <p:nvPr/>
        </p:nvSpPr>
        <p:spPr>
          <a:xfrm>
            <a:off x="0" y="1105500"/>
            <a:ext cx="9144000" cy="40380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Strategic Decision-Making: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Analyzing Q1 2019 data from three Walmart stores enables strategic decisions by identifying top-performing stores.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Demographic Understanding: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Demographic patterns of profitable stores offer deep insights for targeted strategies.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Profitability Enhancement:</a:t>
            </a: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Focused on identifying enhancements,                                the analysis highlights areas for improvement in store operations,                         customer service, and product assortment. Strategic adjustments                                   aim tomaximize profitability across all Myanmar stores.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6169925" y="1619850"/>
            <a:ext cx="2481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471625" y="256500"/>
            <a:ext cx="6325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A86E8"/>
                </a:solidFill>
              </a:rPr>
              <a:t>Why This Analysis</a:t>
            </a:r>
            <a:endParaRPr sz="2800" b="1">
              <a:solidFill>
                <a:srgbClr val="4A86E8"/>
              </a:solidFill>
            </a:endParaRPr>
          </a:p>
        </p:txBody>
      </p:sp>
      <p:pic>
        <p:nvPicPr>
          <p:cNvPr id="151" name="Google Shape;151;p28" descr="A picture containing text, tableware, dishware, sign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6999" r="7008"/>
          <a:stretch/>
        </p:blipFill>
        <p:spPr>
          <a:xfrm>
            <a:off x="7718374" y="1"/>
            <a:ext cx="1425627" cy="11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3686288" y="1105500"/>
            <a:ext cx="1162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8" descr="A person in a grocery store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5555" r="15555"/>
          <a:stretch/>
        </p:blipFill>
        <p:spPr>
          <a:xfrm>
            <a:off x="7063500" y="3006900"/>
            <a:ext cx="2080501" cy="213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>
            <a:off x="0" y="2521800"/>
            <a:ext cx="9265500" cy="26217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5885901" y="753738"/>
            <a:ext cx="218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6169925" y="1619850"/>
            <a:ext cx="2481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471625" y="1339725"/>
            <a:ext cx="49278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A86E8"/>
                </a:solidFill>
              </a:rPr>
              <a:t>Walmart  in  Myanmar</a:t>
            </a:r>
            <a:endParaRPr sz="2800" b="1">
              <a:solidFill>
                <a:srgbClr val="4A86E8"/>
              </a:solidFill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5555850" y="3177875"/>
            <a:ext cx="3095400" cy="16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194" y="753750"/>
            <a:ext cx="3650556" cy="39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521796"/>
            <a:ext cx="5114000" cy="2497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/>
          <p:nvPr/>
        </p:nvSpPr>
        <p:spPr>
          <a:xfrm>
            <a:off x="0" y="2521800"/>
            <a:ext cx="9144000" cy="26217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5663676" y="2585288"/>
            <a:ext cx="218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6169925" y="1619850"/>
            <a:ext cx="2481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471625" y="166450"/>
            <a:ext cx="79728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A86E8"/>
                </a:solidFill>
              </a:rPr>
              <a:t>Schema</a:t>
            </a:r>
            <a:endParaRPr sz="2800" b="1">
              <a:solidFill>
                <a:srgbClr val="4A86E8"/>
              </a:solidFill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5555850" y="3177875"/>
            <a:ext cx="3095400" cy="16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0025"/>
            <a:ext cx="4660152" cy="346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289" y="888574"/>
            <a:ext cx="4346711" cy="2729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/>
          <p:nvPr/>
        </p:nvSpPr>
        <p:spPr>
          <a:xfrm>
            <a:off x="-150" y="2571750"/>
            <a:ext cx="9144000" cy="26217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471625" y="113175"/>
            <a:ext cx="830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A86E8"/>
                </a:solidFill>
              </a:rPr>
              <a:t>Overview of Dataset: Walmart Sales</a:t>
            </a:r>
            <a:endParaRPr sz="2800" b="1">
              <a:solidFill>
                <a:srgbClr val="4A86E8"/>
              </a:solidFill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86800" y="4576200"/>
            <a:ext cx="85011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4525"/>
            <a:ext cx="9144001" cy="28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/>
          <p:nvPr/>
        </p:nvSpPr>
        <p:spPr>
          <a:xfrm>
            <a:off x="-60750" y="2571750"/>
            <a:ext cx="9265500" cy="2621700"/>
          </a:xfrm>
          <a:prstGeom prst="rect">
            <a:avLst/>
          </a:prstGeom>
          <a:solidFill>
            <a:srgbClr val="FFB71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2"/>
          <p:cNvSpPr txBox="1"/>
          <p:nvPr/>
        </p:nvSpPr>
        <p:spPr>
          <a:xfrm>
            <a:off x="454975" y="368950"/>
            <a:ext cx="668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4A86E8"/>
                </a:solidFill>
              </a:rPr>
              <a:t>Quarterly Total Sales by Branch</a:t>
            </a:r>
            <a:endParaRPr sz="2800" b="1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00" y="1182450"/>
            <a:ext cx="6801301" cy="29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454975" y="4321925"/>
            <a:ext cx="84213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shows first three months Q1 (2019/1-2019/3) of total amounts sold in each branch.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818</Words>
  <Application>Microsoft Office PowerPoint</Application>
  <PresentationFormat>On-screen Show (16:9)</PresentationFormat>
  <Paragraphs>92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Arial</vt:lpstr>
      <vt:lpstr>Noto Sans</vt:lpstr>
      <vt:lpstr>Noto Sans SemiBold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Martina Paulraj</cp:lastModifiedBy>
  <cp:revision>27</cp:revision>
  <dcterms:modified xsi:type="dcterms:W3CDTF">2023-12-07T17:57:14Z</dcterms:modified>
</cp:coreProperties>
</file>